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1" r:id="rId6"/>
    <p:sldId id="263" r:id="rId7"/>
    <p:sldId id="396" r:id="rId8"/>
    <p:sldId id="397" r:id="rId9"/>
    <p:sldId id="398" r:id="rId10"/>
    <p:sldId id="385" r:id="rId11"/>
    <p:sldId id="399" r:id="rId12"/>
    <p:sldId id="26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6419" autoAdjust="0"/>
  </p:normalViewPr>
  <p:slideViewPr>
    <p:cSldViewPr snapToGrid="0">
      <p:cViewPr varScale="1">
        <p:scale>
          <a:sx n="63" d="100"/>
          <a:sy n="63" d="100"/>
        </p:scale>
        <p:origin x="15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e04368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e043688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Hello Everybody, first of, I thank the organizers of AHIS for this wonderful conference and this opportunity to present our research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topic of my presentation is “</a:t>
            </a:r>
            <a:r>
              <a:rPr lang="en-US" sz="1100" b="1" dirty="0">
                <a:solidFill>
                  <a:schemeClr val="lt1"/>
                </a:solidFill>
              </a:rPr>
              <a:t>Deep learning-based segmentation of human epithelial type-2 (HEp-2) cells using indirect immunofluorescence (IIF) images</a:t>
            </a:r>
            <a:r>
              <a:rPr lang="en-US" dirty="0"/>
              <a:t>”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obtained state-of-the-art results even when compared to </a:t>
            </a:r>
            <a:r>
              <a:rPr lang="en-US" dirty="0" err="1"/>
              <a:t>Cellpose</a:t>
            </a:r>
            <a:r>
              <a:rPr lang="en-US" dirty="0"/>
              <a:t> ! </a:t>
            </a:r>
          </a:p>
          <a:p>
            <a:r>
              <a:rPr lang="en-US" dirty="0"/>
              <a:t>We were able to improvement in performance was noted in many cases.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F16A0-94BB-1A46-9910-C13A8660DA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183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e04368808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e04368808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Successfully trained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multiple CNN, GAN and Transformer </a:t>
            </a:r>
            <a:r>
              <a:rPr lang="en-US" dirty="0">
                <a:solidFill>
                  <a:schemeClr val="dk1"/>
                </a:solidFill>
              </a:rPr>
              <a:t>based segmentation models capable of discerning 7 cell staining patterns.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Introduced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Novel neural network architectures </a:t>
            </a:r>
            <a:r>
              <a:rPr lang="en-US" dirty="0">
                <a:solidFill>
                  <a:schemeClr val="dk1"/>
                </a:solidFill>
              </a:rPr>
              <a:t>that outperformed existing models in this domain.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Studied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effect of model pretraining </a:t>
            </a:r>
            <a:r>
              <a:rPr lang="en-US" dirty="0">
                <a:solidFill>
                  <a:schemeClr val="dk1"/>
                </a:solidFill>
              </a:rPr>
              <a:t>under different conditions. Found domain specific pretraining to be more effective.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Introduced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novel data augmentation </a:t>
            </a:r>
            <a:r>
              <a:rPr lang="en-US" dirty="0">
                <a:solidFill>
                  <a:schemeClr val="dk1"/>
                </a:solidFill>
              </a:rPr>
              <a:t>techniques. Hard to segment classes like Golgi and Mitotic Spindle benefit massively using these methods.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dk1"/>
                </a:solidFill>
              </a:rPr>
              <a:t>Analyzed the </a:t>
            </a:r>
            <a: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</a:rPr>
              <a:t>quantitative and qualitative performance of Generative AI </a:t>
            </a:r>
            <a:r>
              <a:rPr lang="en-US" sz="1100" dirty="0">
                <a:solidFill>
                  <a:schemeClr val="dk1"/>
                </a:solidFill>
              </a:rPr>
              <a:t>models across each staining pattern. In contrast to CNN models, GAN’s are limited by the dataset size.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Currently in the process of releasing these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models and code publicly</a:t>
            </a:r>
            <a:r>
              <a:rPr lang="en-US" dirty="0">
                <a:solidFill>
                  <a:schemeClr val="dk1"/>
                </a:solidFill>
              </a:rPr>
              <a:t>. </a:t>
            </a:r>
            <a:endParaRPr lang="en-US"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47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e0436880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e0436880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99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e0436880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e0436880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dk1"/>
                </a:solidFill>
              </a:rPr>
              <a:t>Human epithelial type-2 (HEp-2) cell specimens obtained by indirect immunofluorescence (IIF) protocol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dk1"/>
                </a:solidFill>
              </a:rPr>
              <a:t>Gold standard for detecting Antinuclear Autoantibodies (ANA)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dk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dk1"/>
                </a:solidFill>
              </a:rPr>
              <a:t>What is an Antibody. Antibodies are Y-shaped proteins synthesized by plasma cells (white blood cells).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dk1"/>
                </a:solidFill>
              </a:rPr>
              <a:t>Their function is to Precisely identify and bind to specific antigens like pathogenic bacteria or virus, aiding in their elimination.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antibody binds to a specific antigen just like a lock and key combination. </a:t>
            </a:r>
          </a:p>
        </p:txBody>
      </p:sp>
    </p:spTree>
    <p:extLst>
      <p:ext uri="{BB962C8B-B14F-4D97-AF65-F5344CB8AC3E}">
        <p14:creationId xmlns:p14="http://schemas.microsoft.com/office/powerpoint/2010/main" val="158281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e04368808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e04368808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100" dirty="0">
                <a:solidFill>
                  <a:schemeClr val="dk1"/>
                </a:solidFill>
              </a:rPr>
              <a:t>In healthy individuals, the antibodies target pathogenic antigens (foreign) but not autoantigens (which are synthesized by other cells in the body)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100" dirty="0">
                <a:solidFill>
                  <a:schemeClr val="dk1"/>
                </a:solidFill>
              </a:rPr>
              <a:t>Antinuclear antibodies (ANA’s) target protein complexes within the cell nucleus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sz="1100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</a:rPr>
              <a:t>Prevalence of ANAs indicative of range of disorders: autoimmune diseases, cancer and infection.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sz="1100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1100" dirty="0">
                <a:solidFill>
                  <a:schemeClr val="dk1"/>
                </a:solidFill>
              </a:rPr>
              <a:t>ANAs bind to antigens present in the Hep-2 substrate cells. </a:t>
            </a:r>
            <a:r>
              <a:rPr lang="en-US" dirty="0" err="1">
                <a:solidFill>
                  <a:schemeClr val="dk1"/>
                </a:solidFill>
              </a:rPr>
              <a:t>Fluroscent</a:t>
            </a:r>
            <a:r>
              <a:rPr lang="en-US" dirty="0">
                <a:solidFill>
                  <a:schemeClr val="dk1"/>
                </a:solidFill>
              </a:rPr>
              <a:t> conjugates bind to the antinuclear antibodies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None/>
              <a:tabLst/>
              <a:defRPr/>
            </a:pPr>
            <a:endParaRPr lang="en-US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Different staining patterns are observed depending on the antibodies present in the serum.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None/>
              <a:tabLst/>
              <a:defRPr/>
            </a:pPr>
            <a:endParaRPr lang="en-US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None/>
              <a:tabLst/>
              <a:defRPr/>
            </a:pPr>
            <a:r>
              <a:rPr lang="en-US" sz="1100" dirty="0">
                <a:solidFill>
                  <a:schemeClr val="dk1"/>
                </a:solidFill>
              </a:rPr>
              <a:t>This test is Extremely useful for diagnosing autoimmune diseases such as rheumatoid arthritis, multiple sclerosis, type 1 </a:t>
            </a:r>
            <a:r>
              <a:rPr lang="en-US" sz="1800" b="0" i="0" u="none" strike="noStrike" baseline="0" dirty="0">
                <a:latin typeface="NimbusRomNo9L-Regu"/>
              </a:rPr>
              <a:t>diabetes </a:t>
            </a:r>
            <a:r>
              <a:rPr lang="en-US" sz="1100" dirty="0">
                <a:solidFill>
                  <a:schemeClr val="dk1"/>
                </a:solidFill>
              </a:rPr>
              <a:t>etc.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None/>
              <a:tabLst/>
              <a:defRPr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2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e04368808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e04368808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 this study, our goal is to develop Deep Learning models for accurate segmentation of HEp-2 cells from IIF images.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dk1"/>
                </a:solidFill>
                <a:highlight>
                  <a:srgbClr val="FFFF00"/>
                </a:highlight>
              </a:rPr>
              <a:t>Contributions: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Systematic Review</a:t>
            </a:r>
            <a:r>
              <a:rPr lang="en-US" sz="1400" dirty="0">
                <a:solidFill>
                  <a:schemeClr val="dk1"/>
                </a:solidFill>
              </a:rPr>
              <a:t>: In-depth literature survey of HEp-2 cell segmentation techniques covering classical image processing techniques, machine learning models and state-of-the art deep learning models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Extensive benchmarking</a:t>
            </a:r>
            <a:r>
              <a:rPr lang="en-US" sz="1400" dirty="0">
                <a:solidFill>
                  <a:schemeClr val="dk1"/>
                </a:solidFill>
              </a:rPr>
              <a:t> and review of CNN models including transformers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Experimental analysis</a:t>
            </a:r>
            <a:r>
              <a:rPr lang="en-US" sz="1400" dirty="0">
                <a:solidFill>
                  <a:schemeClr val="dk1"/>
                </a:solidFill>
              </a:rPr>
              <a:t> of different model pre-training and data augmentation techniques.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Benchmarking Generative AI </a:t>
            </a:r>
            <a:r>
              <a:rPr lang="en-US" sz="1400" dirty="0">
                <a:solidFill>
                  <a:schemeClr val="dk1"/>
                </a:solidFill>
              </a:rPr>
              <a:t>frameworks for HEp-2 cell segmentation.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81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e04368808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e04368808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Systematic Review of computer aided HEp-2 cell segmentation from 2008 to 2022.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Nearly 30 research articles reviewed across multiple scientific journals.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 depth discussion of methods and experiments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Extensive discussion of pros and cons of each study.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86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e04368808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e04368808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State-of-the-Art Deep Learning (DL) segmentation frameworks considered.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Fully Convolutional Networks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U-Net Models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High Resolution Networks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Transformers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Popular Models: DeepLabV3, </a:t>
            </a:r>
            <a:r>
              <a:rPr lang="en-US" dirty="0" err="1">
                <a:solidFill>
                  <a:schemeClr val="dk1"/>
                </a:solidFill>
              </a:rPr>
              <a:t>CellPose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788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Experiment1: Train all 17 Segmentation models on our dataset. The dataset consisted of 3800 images</a:t>
            </a:r>
          </a:p>
          <a:p>
            <a:r>
              <a:rPr lang="en-US" dirty="0"/>
              <a:t>Experiment 2: For 8 of the 17 models we were able to obtain Encoders that were pre-trained on the ImageNet dataset which contains millions of images from the natural world. </a:t>
            </a:r>
          </a:p>
          <a:p>
            <a:r>
              <a:rPr lang="en-US" dirty="0"/>
              <a:t>In </a:t>
            </a:r>
            <a:r>
              <a:rPr lang="en-US" dirty="0" err="1"/>
              <a:t>Expt</a:t>
            </a:r>
            <a:r>
              <a:rPr lang="en-US" dirty="0"/>
              <a:t> 3: we considered the 3 top performing models from Expt1 and 2 and applied data augmentation on them. </a:t>
            </a:r>
          </a:p>
          <a:p>
            <a:r>
              <a:rPr lang="en-US" dirty="0"/>
              <a:t>The main reason behind applying data augmentation was that of the 7 stain patterns present in our dataset 2 were very hard to segment. So we boosted their performance by selectively applying data augmentation.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F16A0-94BB-1A46-9910-C13A8660DA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56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Experiment 4: We considered once again the Top-3 performing models from </a:t>
            </a:r>
            <a:r>
              <a:rPr lang="en-US" dirty="0" err="1"/>
              <a:t>Expt</a:t>
            </a:r>
            <a:r>
              <a:rPr lang="en-US" dirty="0"/>
              <a:t> 1 and 2 and deployed them in a Generative AI framework. </a:t>
            </a:r>
          </a:p>
          <a:p>
            <a:r>
              <a:rPr lang="en-US" dirty="0"/>
              <a:t>This gave us an insight into the comparative performance between </a:t>
            </a:r>
            <a:r>
              <a:rPr lang="en-US" dirty="0" err="1"/>
              <a:t>unaugmented</a:t>
            </a:r>
            <a:r>
              <a:rPr lang="en-US" dirty="0"/>
              <a:t> models, augmented models and Generative AI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F16A0-94BB-1A46-9910-C13A8660DA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4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Visually we can see the differences in the performance of Augmented models vs. </a:t>
            </a:r>
            <a:r>
              <a:rPr lang="en-US" dirty="0" err="1"/>
              <a:t>Unaugmented</a:t>
            </a:r>
            <a:r>
              <a:rPr lang="en-US" dirty="0"/>
              <a:t> models.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F16A0-94BB-1A46-9910-C13A8660DA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9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A647-FEDB-9F47-B022-5F405762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3A29-7ACE-1145-ABA7-007C64665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D605-BBBB-B649-B768-B84AAB14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5022-542A-0C4C-8D04-AB644C0D80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69CA1-0CA4-0049-9740-51FADDE7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17EC2-E403-2343-B9E2-EFFF71AB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2ADA-4D59-DC46-87B7-9E5C7AB5E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874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61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843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40550" y="16220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6220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2"/>
            <a:ext cx="2047931" cy="7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47925" y="0"/>
            <a:ext cx="1242666" cy="707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Antibod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Antinuclear_antibody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825" y="-89750"/>
            <a:ext cx="9419075" cy="52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0" y="143875"/>
            <a:ext cx="9144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Advancing Healthcare Innovation Summit (AHIS) 2023, Virtual Event </a:t>
            </a:r>
            <a:br>
              <a:rPr lang="en" sz="15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500" dirty="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November 11, 2023</a:t>
            </a:r>
            <a:endParaRPr sz="1500" dirty="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28958" y="2358204"/>
            <a:ext cx="7333500" cy="10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+mj-lt"/>
                <a:ea typeface="Lexend"/>
                <a:cs typeface="Lexend"/>
                <a:sym typeface="Lexend"/>
              </a:rPr>
              <a:t>Presented By: Balaji Iyer</a:t>
            </a:r>
            <a:endParaRPr sz="2000" dirty="0">
              <a:solidFill>
                <a:schemeClr val="dk1"/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0" y="1518710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</a:rPr>
              <a:t>*</a:t>
            </a:r>
            <a:r>
              <a:rPr lang="en-US" sz="1800" b="1" dirty="0">
                <a:solidFill>
                  <a:schemeClr val="lt1"/>
                </a:solidFill>
              </a:rPr>
              <a:t>Deep learning-based segmentation of human epithelial type-2 (HEp-2) cells using indirect immunofluorescence (IIF) images</a:t>
            </a:r>
            <a:r>
              <a:rPr lang="en" sz="1800" b="1" dirty="0">
                <a:solidFill>
                  <a:schemeClr val="lt1"/>
                </a:solidFill>
              </a:rPr>
              <a:t>*</a:t>
            </a:r>
            <a:endParaRPr sz="1800" b="1" dirty="0">
              <a:solidFill>
                <a:schemeClr val="lt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0" y="61325"/>
            <a:ext cx="938775" cy="12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9800" y="3246214"/>
            <a:ext cx="4731817" cy="1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BC53-C049-8928-E8DE-EFAC3E6B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2"/>
            <a:ext cx="3076575" cy="53541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02D9-5CC3-B071-A144-E0BD69E7A2C4}"/>
              </a:ext>
            </a:extLst>
          </p:cNvPr>
          <p:cNvSpPr txBox="1"/>
          <p:nvPr/>
        </p:nvSpPr>
        <p:spPr>
          <a:xfrm>
            <a:off x="6537960" y="3877797"/>
            <a:ext cx="248847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01D922-7611-F44F-4395-54AD8535D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6374"/>
              </p:ext>
            </p:extLst>
          </p:nvPr>
        </p:nvGraphicFramePr>
        <p:xfrm>
          <a:off x="2260884" y="797441"/>
          <a:ext cx="6773860" cy="4247539"/>
        </p:xfrm>
        <a:graphic>
          <a:graphicData uri="http://schemas.openxmlformats.org/drawingml/2006/table">
            <a:tbl>
              <a:tblPr firstRow="1" firstCol="1" bandRow="1"/>
              <a:tblGrid>
                <a:gridCol w="386663">
                  <a:extLst>
                    <a:ext uri="{9D8B030D-6E8A-4147-A177-3AD203B41FA5}">
                      <a16:colId xmlns:a16="http://schemas.microsoft.com/office/drawing/2014/main" val="961049016"/>
                    </a:ext>
                  </a:extLst>
                </a:gridCol>
                <a:gridCol w="992003">
                  <a:extLst>
                    <a:ext uri="{9D8B030D-6E8A-4147-A177-3AD203B41FA5}">
                      <a16:colId xmlns:a16="http://schemas.microsoft.com/office/drawing/2014/main" val="2619021848"/>
                    </a:ext>
                  </a:extLst>
                </a:gridCol>
                <a:gridCol w="886287">
                  <a:extLst>
                    <a:ext uri="{9D8B030D-6E8A-4147-A177-3AD203B41FA5}">
                      <a16:colId xmlns:a16="http://schemas.microsoft.com/office/drawing/2014/main" val="4132830221"/>
                    </a:ext>
                  </a:extLst>
                </a:gridCol>
                <a:gridCol w="801568">
                  <a:extLst>
                    <a:ext uri="{9D8B030D-6E8A-4147-A177-3AD203B41FA5}">
                      <a16:colId xmlns:a16="http://schemas.microsoft.com/office/drawing/2014/main" val="1169877982"/>
                    </a:ext>
                  </a:extLst>
                </a:gridCol>
                <a:gridCol w="978245">
                  <a:extLst>
                    <a:ext uri="{9D8B030D-6E8A-4147-A177-3AD203B41FA5}">
                      <a16:colId xmlns:a16="http://schemas.microsoft.com/office/drawing/2014/main" val="2418417683"/>
                    </a:ext>
                  </a:extLst>
                </a:gridCol>
                <a:gridCol w="1013001">
                  <a:extLst>
                    <a:ext uri="{9D8B030D-6E8A-4147-A177-3AD203B41FA5}">
                      <a16:colId xmlns:a16="http://schemas.microsoft.com/office/drawing/2014/main" val="3193440412"/>
                    </a:ext>
                  </a:extLst>
                </a:gridCol>
                <a:gridCol w="1021691">
                  <a:extLst>
                    <a:ext uri="{9D8B030D-6E8A-4147-A177-3AD203B41FA5}">
                      <a16:colId xmlns:a16="http://schemas.microsoft.com/office/drawing/2014/main" val="3096230275"/>
                    </a:ext>
                  </a:extLst>
                </a:gridCol>
                <a:gridCol w="694402">
                  <a:extLst>
                    <a:ext uri="{9D8B030D-6E8A-4147-A177-3AD203B41FA5}">
                      <a16:colId xmlns:a16="http://schemas.microsoft.com/office/drawing/2014/main" val="3099474842"/>
                    </a:ext>
                  </a:extLst>
                </a:gridCol>
              </a:tblGrid>
              <a:tr h="467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ENCODER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DECODER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NOT PRETRAINED CNN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(Experiment 1)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PRETRAINED ENCODER CNN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(Experiment 2)       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AUGMENTED CNN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(Experiment 3)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CNN – GAN [not Augmented]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(Experiment 4)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72267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FCN32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Vanilla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FCN32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93.7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091800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Vanilla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95.7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314569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VGG-FCN8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VGG16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96.3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93.2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438551"/>
                  </a:ext>
                </a:extLst>
              </a:tr>
              <a:tr h="201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ResNet50-FCN8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96.2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957057"/>
                  </a:ext>
                </a:extLst>
              </a:tr>
              <a:tr h="201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MobileNet-FCN8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MobileNet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FCN8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94.3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93.9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030404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PSPNet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Vanilla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PSPNet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93.9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995731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VGG-</a:t>
                      </a:r>
                      <a:r>
                        <a:rPr lang="en-US" sz="7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PSPNet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VGG16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PSPNet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93.6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87.9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989053"/>
                  </a:ext>
                </a:extLst>
              </a:tr>
              <a:tr h="201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ResNet50-PSPNet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PSPNet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94.7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83564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Vanilla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08786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VGG-SegNet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VGG16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79564"/>
                  </a:ext>
                </a:extLst>
              </a:tr>
              <a:tr h="201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ResNet50-SegNet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95.5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5895"/>
                  </a:ext>
                </a:extLst>
              </a:tr>
              <a:tr h="201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MobileNet-SegNet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MobileNet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SegNet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84.2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95.6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86587"/>
                  </a:ext>
                </a:extLst>
              </a:tr>
              <a:tr h="99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VGG-UNet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VGG16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95.8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91.6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861674"/>
                  </a:ext>
                </a:extLst>
              </a:tr>
              <a:tr h="573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ResNet50-UNet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ResNet50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UNet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96.3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87.8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(not pretrained)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95.9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(not pretrained)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95.8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15473"/>
                  </a:ext>
                </a:extLst>
              </a:tr>
              <a:tr h="47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MobileNet-UNet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MobileNet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96.6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(pretrained)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92.5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(pretrained)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94.9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69146"/>
                  </a:ext>
                </a:extLst>
              </a:tr>
              <a:tr h="573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HRNet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Custom NN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HRNet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96.6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(not pretrained)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96.8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(not pretrained)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93.6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05711"/>
                  </a:ext>
                </a:extLst>
              </a:tr>
              <a:tr h="201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Cellpose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Custom NN</a:t>
                      </a: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Cellpose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187" marR="3018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87" marR="30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9653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9E76B48-B4F8-40F2-6806-B2180CD7C6F1}"/>
              </a:ext>
            </a:extLst>
          </p:cNvPr>
          <p:cNvSpPr txBox="1"/>
          <p:nvPr/>
        </p:nvSpPr>
        <p:spPr>
          <a:xfrm>
            <a:off x="1" y="991788"/>
            <a:ext cx="216518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Experiment 1:</a:t>
            </a: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No pretraining</a:t>
            </a:r>
          </a:p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Experiment 2:</a:t>
            </a: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Pretrained encoder</a:t>
            </a:r>
          </a:p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(Best three from Exp 1&amp;2)</a:t>
            </a: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Experiment 3:</a:t>
            </a: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Data augmentation</a:t>
            </a:r>
          </a:p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Data 4:</a:t>
            </a:r>
          </a:p>
          <a:p>
            <a:pPr defTabSz="685800">
              <a:buClrTx/>
              <a:defRPr/>
            </a:pPr>
            <a:r>
              <a:rPr lang="en-US" sz="1350" kern="1200" dirty="0" err="1">
                <a:solidFill>
                  <a:srgbClr val="565A5C"/>
                </a:solidFill>
                <a:ea typeface="+mn-ea"/>
                <a:cs typeface="+mn-cs"/>
              </a:rPr>
              <a:t>patchGAN</a:t>
            </a: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 discriminator in pix2pix architecture</a:t>
            </a:r>
          </a:p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E7417A"/>
                </a:solidFill>
                <a:ea typeface="+mn-ea"/>
                <a:cs typeface="+mn-cs"/>
              </a:rPr>
              <a:t>Metric: Test % accuracy</a:t>
            </a:r>
          </a:p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4CB9C1A-543E-7E4E-5C25-C2ABA1BC8ED8}"/>
              </a:ext>
            </a:extLst>
          </p:cNvPr>
          <p:cNvSpPr/>
          <p:nvPr/>
        </p:nvSpPr>
        <p:spPr>
          <a:xfrm>
            <a:off x="6040699" y="3224478"/>
            <a:ext cx="1365689" cy="153713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105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3B41084-57BB-9D6B-AD98-157A762CF10A}"/>
              </a:ext>
            </a:extLst>
          </p:cNvPr>
          <p:cNvSpPr/>
          <p:nvPr/>
        </p:nvSpPr>
        <p:spPr>
          <a:xfrm>
            <a:off x="6967384" y="3776350"/>
            <a:ext cx="439004" cy="153713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105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F4845EA-B959-4049-E360-0F98B7B213BF}"/>
              </a:ext>
            </a:extLst>
          </p:cNvPr>
          <p:cNvSpPr/>
          <p:nvPr/>
        </p:nvSpPr>
        <p:spPr>
          <a:xfrm>
            <a:off x="6040699" y="4407660"/>
            <a:ext cx="1365689" cy="153713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105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78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7902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8394" y="1330095"/>
            <a:ext cx="8928648" cy="3781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Successfully trained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multiple CNN, GAN and Transformer </a:t>
            </a:r>
            <a:r>
              <a:rPr lang="en-US" dirty="0">
                <a:solidFill>
                  <a:schemeClr val="dk1"/>
                </a:solidFill>
              </a:rPr>
              <a:t>based segmentation models capable of discerning 7 cell staining patterns.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Introduced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Novel neural network architectures </a:t>
            </a:r>
            <a:r>
              <a:rPr lang="en-US" dirty="0">
                <a:solidFill>
                  <a:schemeClr val="dk1"/>
                </a:solidFill>
              </a:rPr>
              <a:t>that outperformed existing models in this domain.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Studied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effect of model pretraining </a:t>
            </a:r>
            <a:r>
              <a:rPr lang="en-US" dirty="0">
                <a:solidFill>
                  <a:schemeClr val="dk1"/>
                </a:solidFill>
              </a:rPr>
              <a:t>under different conditions. Found domain specific pretraining to be more effective.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Introduced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novel data augmentation </a:t>
            </a:r>
            <a:r>
              <a:rPr lang="en-US" dirty="0">
                <a:solidFill>
                  <a:schemeClr val="dk1"/>
                </a:solidFill>
              </a:rPr>
              <a:t>techniques. Hard to segment classes like Golgi and Mitotic Spindle benefit massively using these methods.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Analyzed the </a:t>
            </a:r>
            <a:r>
              <a:rPr lang="en-US" sz="1400" dirty="0">
                <a:solidFill>
                  <a:schemeClr val="dk1"/>
                </a:solidFill>
                <a:highlight>
                  <a:srgbClr val="FFFF00"/>
                </a:highlight>
              </a:rPr>
              <a:t>quantitative and qualitative performance of Generative AI </a:t>
            </a:r>
            <a:r>
              <a:rPr lang="en-US" sz="1400" dirty="0">
                <a:solidFill>
                  <a:schemeClr val="dk1"/>
                </a:solidFill>
              </a:rPr>
              <a:t>models across each staining pattern. In contrast to CNN models, GAN’s are limited by the dataset size.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Currently in the process of releasing these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</a:rPr>
              <a:t>models and code publicly</a:t>
            </a:r>
            <a:r>
              <a:rPr lang="en-US" dirty="0">
                <a:solidFill>
                  <a:schemeClr val="dk1"/>
                </a:solidFill>
              </a:rPr>
              <a:t>. </a:t>
            </a:r>
            <a:endParaRPr lang="en-US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4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517F18-2DA4-0D7F-25C3-A392A5438B7F}"/>
              </a:ext>
            </a:extLst>
          </p:cNvPr>
          <p:cNvSpPr txBox="1"/>
          <p:nvPr/>
        </p:nvSpPr>
        <p:spPr>
          <a:xfrm>
            <a:off x="236168" y="1811820"/>
            <a:ext cx="343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Balaji Iyer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333333"/>
                </a:solidFill>
                <a:latin typeface="+mn-lt"/>
              </a:rPr>
              <a:t>Division of Biomedical Informatics, Cincinnati Children’s Hospital Medical Center</a:t>
            </a:r>
          </a:p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Department of Computer Science, University of Cincinnati</a:t>
            </a:r>
          </a:p>
          <a:p>
            <a:r>
              <a:rPr lang="en-US" sz="1000" dirty="0">
                <a:solidFill>
                  <a:srgbClr val="333333"/>
                </a:solidFill>
                <a:highlight>
                  <a:srgbClr val="FFFF00"/>
                </a:highlight>
                <a:latin typeface="+mn-lt"/>
              </a:rPr>
              <a:t>iyerbs@mail.uc.edu</a:t>
            </a:r>
            <a:endParaRPr lang="en-US" sz="1000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4B572-CCDC-6AB3-0734-AA901841A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83" t="20046"/>
          <a:stretch/>
        </p:blipFill>
        <p:spPr>
          <a:xfrm>
            <a:off x="5729417" y="-24736"/>
            <a:ext cx="3414583" cy="1306068"/>
          </a:xfrm>
          <a:prstGeom prst="rect">
            <a:avLst/>
          </a:prstGeom>
        </p:spPr>
      </p:pic>
      <p:sp>
        <p:nvSpPr>
          <p:cNvPr id="10" name="Google Shape;66;p14">
            <a:extLst>
              <a:ext uri="{FF2B5EF4-FFF2-40B4-BE49-F238E27FC236}">
                <a16:creationId xmlns:a16="http://schemas.microsoft.com/office/drawing/2014/main" id="{D1F8C159-946A-F9F9-D3BA-376FAD496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923" y="1120783"/>
            <a:ext cx="8183219" cy="447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Team 			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549EA-DA7A-8C5A-BF8C-BCA7AA397FE4}"/>
              </a:ext>
            </a:extLst>
          </p:cNvPr>
          <p:cNvSpPr txBox="1"/>
          <p:nvPr/>
        </p:nvSpPr>
        <p:spPr>
          <a:xfrm>
            <a:off x="4663631" y="1811820"/>
            <a:ext cx="4126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noProof="1">
                <a:solidFill>
                  <a:srgbClr val="333333"/>
                </a:solidFill>
                <a:latin typeface="+mn-lt"/>
              </a:rPr>
              <a:t> Dr. Bruce Aronow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333333"/>
                </a:solidFill>
                <a:latin typeface="+mn-lt"/>
              </a:rPr>
              <a:t>Division of Biomedical Informatics, Cincinnati Children’s Hospital Medical Center</a:t>
            </a:r>
          </a:p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Department of Computer Science, University of Cincinnati</a:t>
            </a:r>
          </a:p>
          <a:p>
            <a:r>
              <a:rPr lang="en-US" sz="1000" baseline="30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333333"/>
                </a:solidFill>
                <a:latin typeface="+mn-lt"/>
              </a:rPr>
              <a:t>Department of Pediatrics, University of Cincinnati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9DE43-0783-33A4-FC31-65E53F9892E2}"/>
              </a:ext>
            </a:extLst>
          </p:cNvPr>
          <p:cNvSpPr txBox="1"/>
          <p:nvPr/>
        </p:nvSpPr>
        <p:spPr>
          <a:xfrm>
            <a:off x="4663631" y="3099387"/>
            <a:ext cx="4126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noProof="1">
                <a:solidFill>
                  <a:srgbClr val="333333"/>
                </a:solidFill>
                <a:latin typeface="+mn-lt"/>
              </a:rPr>
              <a:t> Dr. Surya Prasath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333333"/>
                </a:solidFill>
                <a:latin typeface="+mn-lt"/>
              </a:rPr>
              <a:t>Division of Biomedical Informatics, Cincinnati Children’s Hospital Medical Center</a:t>
            </a:r>
          </a:p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Department of Computer Science, University of Cincinnati</a:t>
            </a:r>
          </a:p>
          <a:p>
            <a:r>
              <a:rPr lang="en-US" sz="1000" baseline="30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333333"/>
                </a:solidFill>
                <a:latin typeface="+mn-lt"/>
              </a:rPr>
              <a:t>Department of Pediatrics, University of Cincinnati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64CF5C-1D33-4DE6-A77F-AEF502A4D5F9}"/>
              </a:ext>
            </a:extLst>
          </p:cNvPr>
          <p:cNvSpPr txBox="1"/>
          <p:nvPr/>
        </p:nvSpPr>
        <p:spPr>
          <a:xfrm>
            <a:off x="236167" y="3099387"/>
            <a:ext cx="343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Smruti Deoghare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333333"/>
                </a:solidFill>
                <a:latin typeface="+mn-lt"/>
              </a:rPr>
              <a:t>Division of Biomedical Informatics, Cincinnati Children’s Hospital Medical Center</a:t>
            </a:r>
          </a:p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Department of Biomedical Informatics, College of Medicine, University of Cincinnati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FF2E1-B06D-5463-412A-0738B7E821E4}"/>
              </a:ext>
            </a:extLst>
          </p:cNvPr>
          <p:cNvSpPr txBox="1"/>
          <p:nvPr/>
        </p:nvSpPr>
        <p:spPr>
          <a:xfrm>
            <a:off x="236166" y="4220170"/>
            <a:ext cx="34351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Krish Ranjan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333333"/>
                </a:solidFill>
                <a:latin typeface="+mn-lt"/>
              </a:rPr>
              <a:t>Division of Biomedical Informatics, Cincinnati Children’s Hospital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357514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7473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Introduction</a:t>
            </a:r>
            <a:endParaRPr sz="2600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699" y="1320008"/>
            <a:ext cx="4770663" cy="38234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Human epithelial type-2 (HEp-2) cell specimens obtained by indirect immunofluorescence (IIF) protocol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Gold standard for detecting Antinuclear Autoantibodies (ANA)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 Antibodies: Y-shaped proteins synthesized by plasma cells.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Precisely identify and bind to specific antigens like pathogenic bacteria or virus, aiding in their elimination.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dk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dk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7FAA7-D0B9-B093-017C-93D0877C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089" y="316423"/>
            <a:ext cx="2554048" cy="40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42615-FCFC-84E4-0E41-D6AE16311BC0}"/>
              </a:ext>
            </a:extLst>
          </p:cNvPr>
          <p:cNvSpPr txBox="1"/>
          <p:nvPr/>
        </p:nvSpPr>
        <p:spPr>
          <a:xfrm>
            <a:off x="6103089" y="439619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Source: </a:t>
            </a:r>
            <a:r>
              <a:rPr lang="en-US" sz="1100" i="1" dirty="0">
                <a:hlinkClick r:id="rId4"/>
              </a:rPr>
              <a:t>https://en.wikipedia.org/wiki/Antibody</a:t>
            </a:r>
            <a:endParaRPr lang="en-US" sz="1100" i="1" dirty="0"/>
          </a:p>
          <a:p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82647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843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Introduction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8394" y="1361994"/>
            <a:ext cx="4747212" cy="3781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In healthy individuals, the antibodies target pathogenic antigens (foreign) but not autoantigens (native)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Antinuclear antibodies (ANA’s) target protein complexes within the cell nucleus.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Prevalence of ANAs indicative of range of disorders: autoimmune diseases, cancer and infection.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ANAs bind to antigens present in the Hep-2 substrate cells. </a:t>
            </a:r>
            <a:r>
              <a:rPr lang="en-US" dirty="0" err="1">
                <a:solidFill>
                  <a:schemeClr val="dk1"/>
                </a:solidFill>
              </a:rPr>
              <a:t>Fluroscent</a:t>
            </a:r>
            <a:r>
              <a:rPr lang="en-US" dirty="0">
                <a:solidFill>
                  <a:schemeClr val="dk1"/>
                </a:solidFill>
              </a:rPr>
              <a:t> conjugates bind to the antinuclear antibodies.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Different staining patterns are observed based on the antibodies present in the serum.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</a:rPr>
              <a:t>Typically used for diagnosis of autoimmune diseases such as rheumatoid arthritis, multiple sclerosis etc.</a:t>
            </a: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E52D7E-8A59-2762-3AD4-AC73C171D656}"/>
              </a:ext>
            </a:extLst>
          </p:cNvPr>
          <p:cNvGrpSpPr/>
          <p:nvPr/>
        </p:nvGrpSpPr>
        <p:grpSpPr>
          <a:xfrm>
            <a:off x="5454069" y="395374"/>
            <a:ext cx="3902788" cy="1873931"/>
            <a:chOff x="5464704" y="435946"/>
            <a:chExt cx="3654765" cy="18742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4BACD8-C71A-C00F-D549-C3B777847293}"/>
                </a:ext>
              </a:extLst>
            </p:cNvPr>
            <p:cNvGrpSpPr/>
            <p:nvPr/>
          </p:nvGrpSpPr>
          <p:grpSpPr>
            <a:xfrm>
              <a:off x="5464704" y="435946"/>
              <a:ext cx="3363294" cy="1874266"/>
              <a:chOff x="5534266" y="2519894"/>
              <a:chExt cx="3363294" cy="187426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F39D24F-6567-472B-43FF-C2ABDAC3C321}"/>
                  </a:ext>
                </a:extLst>
              </p:cNvPr>
              <p:cNvGrpSpPr/>
              <p:nvPr/>
            </p:nvGrpSpPr>
            <p:grpSpPr>
              <a:xfrm>
                <a:off x="5534266" y="2519894"/>
                <a:ext cx="2748497" cy="1874266"/>
                <a:chOff x="4399938" y="256291"/>
                <a:chExt cx="3850927" cy="2130776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54E9A098-BB68-E7CF-8642-03CC11E037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99938" y="256291"/>
                  <a:ext cx="3850927" cy="2130776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884EE0F-71BB-AD19-EFC6-FD8CADD6B092}"/>
                    </a:ext>
                  </a:extLst>
                </p:cNvPr>
                <p:cNvSpPr txBox="1"/>
                <p:nvPr/>
              </p:nvSpPr>
              <p:spPr>
                <a:xfrm>
                  <a:off x="6082732" y="409834"/>
                  <a:ext cx="1535681" cy="489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err="1">
                      <a:highlight>
                        <a:srgbClr val="FFFF00"/>
                      </a:highlight>
                    </a:rPr>
                    <a:t>Fluroscent</a:t>
                  </a:r>
                  <a:r>
                    <a:rPr lang="en-US" sz="1100" dirty="0">
                      <a:highlight>
                        <a:srgbClr val="FFFF00"/>
                      </a:highlight>
                    </a:rPr>
                    <a:t> Conjugate</a:t>
                  </a: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911D55-4C91-2DF5-5E66-8891D87CF143}"/>
                  </a:ext>
                </a:extLst>
              </p:cNvPr>
              <p:cNvSpPr txBox="1"/>
              <p:nvPr/>
            </p:nvSpPr>
            <p:spPr>
              <a:xfrm>
                <a:off x="7860974" y="3936743"/>
                <a:ext cx="1036586" cy="43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highlight>
                      <a:srgbClr val="FF0000"/>
                    </a:highlight>
                  </a:rPr>
                  <a:t>Hep-2 Cell Antigens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2BEB36-0C2D-B703-5147-0F53DAB2C49C}"/>
                </a:ext>
              </a:extLst>
            </p:cNvPr>
            <p:cNvSpPr txBox="1"/>
            <p:nvPr/>
          </p:nvSpPr>
          <p:spPr>
            <a:xfrm>
              <a:off x="8082883" y="1280449"/>
              <a:ext cx="10365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highlight>
                    <a:srgbClr val="00FF00"/>
                  </a:highlight>
                </a:rPr>
                <a:t>Antinuclear Antibodies</a:t>
              </a:r>
            </a:p>
          </p:txBody>
        </p:sp>
      </p:grpSp>
      <p:pic>
        <p:nvPicPr>
          <p:cNvPr id="8" name="Picture 7" descr="A group of green ovals with white text&#10;&#10;Description automatically generated">
            <a:extLst>
              <a:ext uri="{FF2B5EF4-FFF2-40B4-BE49-F238E27FC236}">
                <a16:creationId xmlns:a16="http://schemas.microsoft.com/office/drawing/2014/main" id="{49407BE5-5431-C978-DED3-E7F6B0BB4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69" y="2627578"/>
            <a:ext cx="2935018" cy="2150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2001A4-3BD0-3763-1FF8-05020F72FA68}"/>
              </a:ext>
            </a:extLst>
          </p:cNvPr>
          <p:cNvSpPr txBox="1"/>
          <p:nvPr/>
        </p:nvSpPr>
        <p:spPr>
          <a:xfrm>
            <a:off x="5337545" y="4778395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Source: </a:t>
            </a:r>
            <a:r>
              <a:rPr lang="en-US" sz="1100" i="1" dirty="0">
                <a:hlinkClick r:id="rId5"/>
              </a:rPr>
              <a:t>https://en.wikipedia.org/wiki/Antinuclear_antibody</a:t>
            </a:r>
            <a:endParaRPr lang="en-US" sz="1100" i="1" dirty="0"/>
          </a:p>
          <a:p>
            <a:endParaRPr lang="en-US" sz="1100" i="1" dirty="0"/>
          </a:p>
          <a:p>
            <a:endParaRPr lang="en-US" sz="1100" i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19A45B-5799-29E1-8A87-BB39C7596E75}"/>
              </a:ext>
            </a:extLst>
          </p:cNvPr>
          <p:cNvSpPr/>
          <p:nvPr/>
        </p:nvSpPr>
        <p:spPr>
          <a:xfrm>
            <a:off x="7032788" y="1724848"/>
            <a:ext cx="874270" cy="477515"/>
          </a:xfrm>
          <a:prstGeom prst="roundRect">
            <a:avLst/>
          </a:prstGeom>
          <a:solidFill>
            <a:srgbClr val="FF0000">
              <a:alpha val="38000"/>
            </a:srgbClr>
          </a:solidFill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6EA752-68D3-8DB8-DAFF-BE8341742121}"/>
              </a:ext>
            </a:extLst>
          </p:cNvPr>
          <p:cNvSpPr/>
          <p:nvPr/>
        </p:nvSpPr>
        <p:spPr>
          <a:xfrm>
            <a:off x="7260116" y="1185232"/>
            <a:ext cx="989809" cy="572700"/>
          </a:xfrm>
          <a:prstGeom prst="roundRect">
            <a:avLst/>
          </a:prstGeom>
          <a:solidFill>
            <a:srgbClr val="00B050">
              <a:alpha val="20000"/>
            </a:srgbClr>
          </a:solidFill>
          <a:ln w="317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7902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Goals &amp; Contributions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8394" y="1330095"/>
            <a:ext cx="8928648" cy="3781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 this study, our goal is to develop Deep Learning models for accurate segmentation of HEp-2 cells from IIF images.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dk1"/>
                </a:solidFill>
                <a:highlight>
                  <a:srgbClr val="FFFF00"/>
                </a:highlight>
              </a:rPr>
              <a:t>Contributions: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Systematic Review</a:t>
            </a:r>
            <a:r>
              <a:rPr lang="en-US" sz="1400" dirty="0">
                <a:solidFill>
                  <a:schemeClr val="dk1"/>
                </a:solidFill>
              </a:rPr>
              <a:t>: In-depth literature survey of HEp-2 cell segmentation techniques covering classical image processing techniques, machine learning models and state-of-the art deep learning models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Extensive benchmarking</a:t>
            </a:r>
            <a:r>
              <a:rPr lang="en-US" sz="1400" dirty="0">
                <a:solidFill>
                  <a:schemeClr val="dk1"/>
                </a:solidFill>
              </a:rPr>
              <a:t> and review of CNN models including transformers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Experimental analysis</a:t>
            </a:r>
            <a:r>
              <a:rPr lang="en-US" sz="1400" dirty="0">
                <a:solidFill>
                  <a:schemeClr val="dk1"/>
                </a:solidFill>
              </a:rPr>
              <a:t> of different model pre-training and data augmentation techniques.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highlight>
                  <a:srgbClr val="FFFF00"/>
                </a:highlight>
              </a:rPr>
              <a:t>Benchmarking Generative AI </a:t>
            </a:r>
            <a:r>
              <a:rPr lang="en-US" sz="1400" dirty="0">
                <a:solidFill>
                  <a:schemeClr val="dk1"/>
                </a:solidFill>
              </a:rPr>
              <a:t>frameworks for HEp-2 cell segmentation. </a:t>
            </a:r>
          </a:p>
        </p:txBody>
      </p:sp>
    </p:spTree>
    <p:extLst>
      <p:ext uri="{BB962C8B-B14F-4D97-AF65-F5344CB8AC3E}">
        <p14:creationId xmlns:p14="http://schemas.microsoft.com/office/powerpoint/2010/main" val="206515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843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Literature Review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8394" y="1361994"/>
            <a:ext cx="4728787" cy="3781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Systematic Review of computer aided HEp-2 cell segmentation from 2008 to 2022.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Nearly 30 research articles reviewed across multiple scientific journals.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 depth discussion of methods and experiments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Extensive discussion of pros and cons of each study. </a:t>
            </a:r>
          </a:p>
        </p:txBody>
      </p:sp>
      <p:pic>
        <p:nvPicPr>
          <p:cNvPr id="12" name="Picture 11" descr="A flowchart of a flowchart&#10;&#10;Description automatically generated">
            <a:extLst>
              <a:ext uri="{FF2B5EF4-FFF2-40B4-BE49-F238E27FC236}">
                <a16:creationId xmlns:a16="http://schemas.microsoft.com/office/drawing/2014/main" id="{0D36C78D-8932-1A80-FAFD-B8F24FF3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83" y="223282"/>
            <a:ext cx="4416917" cy="44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843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Benchmarking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0" y="1416100"/>
            <a:ext cx="4328298" cy="3781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State-of-the-Art Deep Learning (DL) segmentation frameworks considered.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Fully Convolutional Networks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U-Net Models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High Resolution Networks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Transformers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Popular Models: DeepLabV3, </a:t>
            </a:r>
            <a:r>
              <a:rPr lang="en-US" dirty="0" err="1">
                <a:solidFill>
                  <a:schemeClr val="dk1"/>
                </a:solidFill>
              </a:rPr>
              <a:t>CellPose</a:t>
            </a: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3" name="Picture 12" descr="A diagram of a network&#10;&#10;Description automatically generated">
            <a:extLst>
              <a:ext uri="{FF2B5EF4-FFF2-40B4-BE49-F238E27FC236}">
                <a16:creationId xmlns:a16="http://schemas.microsoft.com/office/drawing/2014/main" id="{98EA2286-5F69-6724-BBD0-C92362803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457" y="2571750"/>
            <a:ext cx="5211259" cy="24018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69DD923-4196-C80F-1EF1-41C1937AF438}"/>
              </a:ext>
            </a:extLst>
          </p:cNvPr>
          <p:cNvGrpSpPr/>
          <p:nvPr/>
        </p:nvGrpSpPr>
        <p:grpSpPr>
          <a:xfrm>
            <a:off x="3867305" y="172151"/>
            <a:ext cx="4638742" cy="2262705"/>
            <a:chOff x="3846040" y="2776231"/>
            <a:chExt cx="4328298" cy="197652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6E5892-2B8E-20E2-94F6-C2CEBEFCDFD0}"/>
                </a:ext>
              </a:extLst>
            </p:cNvPr>
            <p:cNvGrpSpPr/>
            <p:nvPr/>
          </p:nvGrpSpPr>
          <p:grpSpPr>
            <a:xfrm>
              <a:off x="3846040" y="2776231"/>
              <a:ext cx="4328298" cy="1976521"/>
              <a:chOff x="3947784" y="1219200"/>
              <a:chExt cx="6745614" cy="4953002"/>
            </a:xfrm>
          </p:grpSpPr>
          <p:pic>
            <p:nvPicPr>
              <p:cNvPr id="15" name="Picture 14" descr="A diagram of a diagram&#10;&#10;Description automatically generated">
                <a:extLst>
                  <a:ext uri="{FF2B5EF4-FFF2-40B4-BE49-F238E27FC236}">
                    <a16:creationId xmlns:a16="http://schemas.microsoft.com/office/drawing/2014/main" id="{206FB0A0-BA93-6785-C320-AD3AC0307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9501" y="1417638"/>
                <a:ext cx="6329096" cy="4520288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99F2BB-163A-A5AF-4129-E474757EEF5B}"/>
                  </a:ext>
                </a:extLst>
              </p:cNvPr>
              <p:cNvSpPr/>
              <p:nvPr/>
            </p:nvSpPr>
            <p:spPr>
              <a:xfrm>
                <a:off x="3947784" y="1219200"/>
                <a:ext cx="3401594" cy="4936067"/>
              </a:xfrm>
              <a:prstGeom prst="rect">
                <a:avLst/>
              </a:prstGeom>
              <a:noFill/>
              <a:ln w="31750"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53C58B-0B88-DAF4-A934-C3862B852EC5}"/>
                  </a:ext>
                </a:extLst>
              </p:cNvPr>
              <p:cNvSpPr/>
              <p:nvPr/>
            </p:nvSpPr>
            <p:spPr>
              <a:xfrm>
                <a:off x="7481945" y="1219200"/>
                <a:ext cx="3211453" cy="4953002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A3E5D6-DB4E-2702-0C44-BDC5ED4B5740}"/>
                </a:ext>
              </a:extLst>
            </p:cNvPr>
            <p:cNvSpPr txBox="1"/>
            <p:nvPr/>
          </p:nvSpPr>
          <p:spPr>
            <a:xfrm>
              <a:off x="4759521" y="2870287"/>
              <a:ext cx="1049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417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Encoder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C9528A-0309-FBC3-71B3-A4DD9543AF31}"/>
                </a:ext>
              </a:extLst>
            </p:cNvPr>
            <p:cNvSpPr txBox="1"/>
            <p:nvPr/>
          </p:nvSpPr>
          <p:spPr>
            <a:xfrm>
              <a:off x="6417336" y="2894680"/>
              <a:ext cx="1049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9CB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10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BC53-C049-8928-E8DE-EFAC3E6B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823"/>
            <a:ext cx="8229600" cy="463547"/>
          </a:xfrm>
        </p:spPr>
        <p:txBody>
          <a:bodyPr>
            <a:noAutofit/>
          </a:bodyPr>
          <a:lstStyle/>
          <a:p>
            <a:pPr algn="ctr"/>
            <a:r>
              <a:rPr lang="en-US" sz="2500" dirty="0"/>
              <a:t>Experiments</a:t>
            </a:r>
          </a:p>
        </p:txBody>
      </p: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B1CB5EC1-CFCF-BA7D-566B-38371FDE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21" y="1310527"/>
            <a:ext cx="986426" cy="704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E37A0D-B67A-BD42-87FC-D486DD2BA1F2}"/>
              </a:ext>
            </a:extLst>
          </p:cNvPr>
          <p:cNvSpPr txBox="1"/>
          <p:nvPr/>
        </p:nvSpPr>
        <p:spPr>
          <a:xfrm>
            <a:off x="5147228" y="867628"/>
            <a:ext cx="1419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srgbClr val="565A5C"/>
                </a:solidFill>
                <a:ea typeface="+mn-ea"/>
                <a:cs typeface="+mn-cs"/>
              </a:rPr>
              <a:t>AI models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9E574-D84C-1295-2BA3-9106F1AFF79C}"/>
              </a:ext>
            </a:extLst>
          </p:cNvPr>
          <p:cNvSpPr txBox="1"/>
          <p:nvPr/>
        </p:nvSpPr>
        <p:spPr>
          <a:xfrm>
            <a:off x="1943581" y="4424755"/>
            <a:ext cx="16161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rgbClr val="E7417A"/>
                </a:solidFill>
                <a:ea typeface="+mn-ea"/>
                <a:cs typeface="+mn-cs"/>
              </a:rPr>
              <a:t>Data Augmentation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7D12C9-B0E4-65CB-A1CD-77FE76181120}"/>
              </a:ext>
            </a:extLst>
          </p:cNvPr>
          <p:cNvSpPr txBox="1"/>
          <p:nvPr/>
        </p:nvSpPr>
        <p:spPr>
          <a:xfrm>
            <a:off x="5271344" y="2015194"/>
            <a:ext cx="1287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rgbClr val="009CB1"/>
                </a:solidFill>
                <a:ea typeface="+mn-ea"/>
                <a:cs typeface="+mn-cs"/>
              </a:rPr>
              <a:t>No pretraining</a:t>
            </a:r>
          </a:p>
        </p:txBody>
      </p:sp>
      <p:pic>
        <p:nvPicPr>
          <p:cNvPr id="3" name="Picture 2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1A59D05-8681-5C26-D955-E11D0E809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47" y="1447256"/>
            <a:ext cx="736904" cy="552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4F87A-FB8B-60A9-A317-089F7CE958EF}"/>
              </a:ext>
            </a:extLst>
          </p:cNvPr>
          <p:cNvSpPr txBox="1"/>
          <p:nvPr/>
        </p:nvSpPr>
        <p:spPr>
          <a:xfrm>
            <a:off x="2279348" y="876145"/>
            <a:ext cx="7369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srgbClr val="565A5C"/>
                </a:solidFill>
                <a:ea typeface="+mn-ea"/>
                <a:cs typeface="+mn-cs"/>
              </a:rPr>
              <a:t>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86034-31A8-71B5-B66C-250CAD385198}"/>
              </a:ext>
            </a:extLst>
          </p:cNvPr>
          <p:cNvSpPr txBox="1"/>
          <p:nvPr/>
        </p:nvSpPr>
        <p:spPr>
          <a:xfrm>
            <a:off x="3306334" y="867473"/>
            <a:ext cx="17667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srgbClr val="565A5C"/>
                </a:solidFill>
                <a:ea typeface="+mn-ea"/>
                <a:cs typeface="+mn-cs"/>
              </a:rPr>
              <a:t>GT</a:t>
            </a:r>
          </a:p>
        </p:txBody>
      </p:sp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F0653271-E89C-1B61-1093-32D4B95F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20" y="2472063"/>
            <a:ext cx="999126" cy="713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8CA295-32E5-C67A-C818-CADBD3FC2238}"/>
              </a:ext>
            </a:extLst>
          </p:cNvPr>
          <p:cNvSpPr txBox="1"/>
          <p:nvPr/>
        </p:nvSpPr>
        <p:spPr>
          <a:xfrm>
            <a:off x="5073114" y="3211895"/>
            <a:ext cx="16837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rgbClr val="009CB1"/>
                </a:solidFill>
                <a:ea typeface="+mn-ea"/>
                <a:cs typeface="+mn-cs"/>
              </a:rPr>
              <a:t>Encoder pretraining</a:t>
            </a:r>
          </a:p>
        </p:txBody>
      </p:sp>
      <p:pic>
        <p:nvPicPr>
          <p:cNvPr id="17" name="Picture 16" descr="A diagram of a diagram&#10;&#10;Description automatically generated">
            <a:extLst>
              <a:ext uri="{FF2B5EF4-FFF2-40B4-BE49-F238E27FC236}">
                <a16:creationId xmlns:a16="http://schemas.microsoft.com/office/drawing/2014/main" id="{0FE85E87-2041-9F1A-4541-62FF2E00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49" y="3603932"/>
            <a:ext cx="999126" cy="7135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70F244-D307-6BA4-F9CB-C8585FE1B28E}"/>
              </a:ext>
            </a:extLst>
          </p:cNvPr>
          <p:cNvSpPr txBox="1"/>
          <p:nvPr/>
        </p:nvSpPr>
        <p:spPr>
          <a:xfrm>
            <a:off x="5082626" y="4321795"/>
            <a:ext cx="1683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rgbClr val="E7417A"/>
                </a:solidFill>
                <a:ea typeface="+mn-ea"/>
                <a:cs typeface="+mn-cs"/>
              </a:rPr>
              <a:t>No pretraining OR Encoder pretraining</a:t>
            </a:r>
          </a:p>
        </p:txBody>
      </p:sp>
      <p:pic>
        <p:nvPicPr>
          <p:cNvPr id="19" name="Picture 18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0289C557-2B0A-01BE-CC9A-6A6E6A132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47" y="2573641"/>
            <a:ext cx="736904" cy="552147"/>
          </a:xfrm>
          <a:prstGeom prst="rect">
            <a:avLst/>
          </a:prstGeom>
        </p:spPr>
      </p:pic>
      <p:pic>
        <p:nvPicPr>
          <p:cNvPr id="20" name="Picture 19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2155B0B-23E3-BFDE-BE38-E6BDC6B56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946" y="3566257"/>
            <a:ext cx="477149" cy="357518"/>
          </a:xfrm>
          <a:prstGeom prst="rect">
            <a:avLst/>
          </a:prstGeom>
        </p:spPr>
      </p:pic>
      <p:pic>
        <p:nvPicPr>
          <p:cNvPr id="21" name="Picture 20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91253981-B613-2948-28E7-8EAA9284F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7102" flipH="1">
            <a:off x="2807483" y="3509884"/>
            <a:ext cx="446795" cy="355721"/>
          </a:xfrm>
          <a:prstGeom prst="rect">
            <a:avLst/>
          </a:prstGeom>
        </p:spPr>
      </p:pic>
      <p:pic>
        <p:nvPicPr>
          <p:cNvPr id="24" name="Picture 23" descr="A close-up of white dots&#10;&#10;Description automatically generated">
            <a:extLst>
              <a:ext uri="{FF2B5EF4-FFF2-40B4-BE49-F238E27FC236}">
                <a16:creationId xmlns:a16="http://schemas.microsoft.com/office/drawing/2014/main" id="{CFAAEEA0-2A68-1A7F-1220-644DC4659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946" y="3999549"/>
            <a:ext cx="477149" cy="357518"/>
          </a:xfrm>
          <a:prstGeom prst="rect">
            <a:avLst/>
          </a:prstGeom>
        </p:spPr>
      </p:pic>
      <p:pic>
        <p:nvPicPr>
          <p:cNvPr id="26" name="Picture 25" descr="A close-up of white dots&#10;&#10;Description automatically generated">
            <a:extLst>
              <a:ext uri="{FF2B5EF4-FFF2-40B4-BE49-F238E27FC236}">
                <a16:creationId xmlns:a16="http://schemas.microsoft.com/office/drawing/2014/main" id="{3514159A-29B2-D81F-CC48-57186F1EE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32086" y="4033316"/>
            <a:ext cx="411671" cy="328081"/>
          </a:xfrm>
          <a:prstGeom prst="rect">
            <a:avLst/>
          </a:prstGeom>
        </p:spPr>
      </p:pic>
      <p:pic>
        <p:nvPicPr>
          <p:cNvPr id="28" name="Picture 27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8C280E9-674A-D5F7-0DB5-09E06CC0A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342" y="1426580"/>
            <a:ext cx="737344" cy="552476"/>
          </a:xfrm>
          <a:prstGeom prst="rect">
            <a:avLst/>
          </a:prstGeom>
        </p:spPr>
      </p:pic>
      <p:pic>
        <p:nvPicPr>
          <p:cNvPr id="29" name="Picture 2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DCF2B0A-F03D-505E-31D5-DBF161E07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342" y="2544621"/>
            <a:ext cx="737344" cy="552476"/>
          </a:xfrm>
          <a:prstGeom prst="rect">
            <a:avLst/>
          </a:prstGeom>
        </p:spPr>
      </p:pic>
      <p:pic>
        <p:nvPicPr>
          <p:cNvPr id="30" name="Picture 2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626FD05-F37C-E14E-DDFE-AF8912CBE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343" y="3675751"/>
            <a:ext cx="737344" cy="552476"/>
          </a:xfrm>
          <a:prstGeom prst="rect">
            <a:avLst/>
          </a:prstGeom>
        </p:spPr>
      </p:pic>
      <p:pic>
        <p:nvPicPr>
          <p:cNvPr id="32" name="Picture 3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DA122D1-ED12-445C-5A6B-725E444EC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756" y="3677446"/>
            <a:ext cx="709619" cy="531704"/>
          </a:xfrm>
          <a:prstGeom prst="rect">
            <a:avLst/>
          </a:prstGeom>
        </p:spPr>
      </p:pic>
      <p:pic>
        <p:nvPicPr>
          <p:cNvPr id="34" name="Picture 3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8356D700-48F9-A07F-03D4-2E37920AF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756" y="1420339"/>
            <a:ext cx="709619" cy="531704"/>
          </a:xfrm>
          <a:prstGeom prst="rect">
            <a:avLst/>
          </a:prstGeom>
        </p:spPr>
      </p:pic>
      <p:pic>
        <p:nvPicPr>
          <p:cNvPr id="35" name="Picture 3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C8F84DB-F473-9A85-8CA5-7BF400629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756" y="2571099"/>
            <a:ext cx="709619" cy="5317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2CE169D-211F-251A-97E7-89E5F1D14DFC}"/>
              </a:ext>
            </a:extLst>
          </p:cNvPr>
          <p:cNvSpPr txBox="1"/>
          <p:nvPr/>
        </p:nvSpPr>
        <p:spPr>
          <a:xfrm>
            <a:off x="7116569" y="882381"/>
            <a:ext cx="1419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srgbClr val="565A5C"/>
                </a:solidFill>
                <a:ea typeface="+mn-ea"/>
                <a:cs typeface="+mn-cs"/>
              </a:rPr>
              <a:t>Segmentation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9BD749-15BB-67CB-6AA2-07E4917574E4}"/>
              </a:ext>
            </a:extLst>
          </p:cNvPr>
          <p:cNvSpPr txBox="1"/>
          <p:nvPr/>
        </p:nvSpPr>
        <p:spPr>
          <a:xfrm>
            <a:off x="292850" y="1417105"/>
            <a:ext cx="1352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solidFill>
                  <a:srgbClr val="565A5C"/>
                </a:solidFill>
                <a:ea typeface="+mn-ea"/>
                <a:cs typeface="+mn-cs"/>
              </a:rPr>
              <a:t>Experiment 1</a:t>
            </a: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(17 models)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2304AA-8CDE-85EF-7E52-766DF8C6A4F2}"/>
              </a:ext>
            </a:extLst>
          </p:cNvPr>
          <p:cNvSpPr txBox="1"/>
          <p:nvPr/>
        </p:nvSpPr>
        <p:spPr>
          <a:xfrm>
            <a:off x="280000" y="2571751"/>
            <a:ext cx="1352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solidFill>
                  <a:srgbClr val="565A5C"/>
                </a:solidFill>
                <a:ea typeface="+mn-ea"/>
                <a:cs typeface="+mn-cs"/>
              </a:rPr>
              <a:t>Experiment 2</a:t>
            </a: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(8 models)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0ED33C-C955-7DED-B9E0-B7C359067110}"/>
              </a:ext>
            </a:extLst>
          </p:cNvPr>
          <p:cNvSpPr txBox="1"/>
          <p:nvPr/>
        </p:nvSpPr>
        <p:spPr>
          <a:xfrm>
            <a:off x="271966" y="3353743"/>
            <a:ext cx="1352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dirty="0">
                <a:solidFill>
                  <a:srgbClr val="565A5C"/>
                </a:solidFill>
                <a:ea typeface="+mn-ea"/>
                <a:cs typeface="+mn-cs"/>
              </a:rPr>
              <a:t>Experiment 3</a:t>
            </a:r>
          </a:p>
          <a:p>
            <a:pPr defTabSz="685800">
              <a:buClrTx/>
              <a:defRPr/>
            </a:pPr>
            <a:r>
              <a:rPr lang="en-US" sz="1350" kern="1200" dirty="0">
                <a:solidFill>
                  <a:srgbClr val="565A5C"/>
                </a:solidFill>
                <a:ea typeface="+mn-ea"/>
                <a:cs typeface="+mn-cs"/>
              </a:rPr>
              <a:t>(3 models)</a:t>
            </a:r>
          </a:p>
        </p:txBody>
      </p:sp>
      <p:pic>
        <p:nvPicPr>
          <p:cNvPr id="41" name="Picture 40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9A36EE38-1767-2FBE-66DD-F8A9336C6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245" y="3864042"/>
            <a:ext cx="1551949" cy="89104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CC034A-6EAD-907A-4CC6-1CD83F3EEF9C}"/>
              </a:ext>
            </a:extLst>
          </p:cNvPr>
          <p:cNvCxnSpPr/>
          <p:nvPr/>
        </p:nvCxnSpPr>
        <p:spPr>
          <a:xfrm>
            <a:off x="4813300" y="1678878"/>
            <a:ext cx="333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F74389-0B74-B251-5397-349EB4FC891B}"/>
              </a:ext>
            </a:extLst>
          </p:cNvPr>
          <p:cNvCxnSpPr/>
          <p:nvPr/>
        </p:nvCxnSpPr>
        <p:spPr>
          <a:xfrm>
            <a:off x="6686550" y="1668656"/>
            <a:ext cx="333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05BC452-CE7B-AAF6-D64D-E3C89DC7CD8F}"/>
              </a:ext>
            </a:extLst>
          </p:cNvPr>
          <p:cNvCxnSpPr/>
          <p:nvPr/>
        </p:nvCxnSpPr>
        <p:spPr>
          <a:xfrm>
            <a:off x="4789764" y="2828855"/>
            <a:ext cx="333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E3109B-6B2C-3952-C14B-F06FE77A6E06}"/>
              </a:ext>
            </a:extLst>
          </p:cNvPr>
          <p:cNvCxnSpPr/>
          <p:nvPr/>
        </p:nvCxnSpPr>
        <p:spPr>
          <a:xfrm>
            <a:off x="4797978" y="3951988"/>
            <a:ext cx="333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C007136-0326-36D5-0EA3-D594031096AB}"/>
              </a:ext>
            </a:extLst>
          </p:cNvPr>
          <p:cNvCxnSpPr/>
          <p:nvPr/>
        </p:nvCxnSpPr>
        <p:spPr>
          <a:xfrm>
            <a:off x="6701114" y="2792562"/>
            <a:ext cx="333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7E4B6E8-B8D6-CAA9-656B-AF9C1B378D55}"/>
              </a:ext>
            </a:extLst>
          </p:cNvPr>
          <p:cNvCxnSpPr/>
          <p:nvPr/>
        </p:nvCxnSpPr>
        <p:spPr>
          <a:xfrm>
            <a:off x="6701114" y="3946496"/>
            <a:ext cx="3339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lus 48">
            <a:extLst>
              <a:ext uri="{FF2B5EF4-FFF2-40B4-BE49-F238E27FC236}">
                <a16:creationId xmlns:a16="http://schemas.microsoft.com/office/drawing/2014/main" id="{51BEB791-ED30-B4C2-D8AD-B324FB43AC65}"/>
              </a:ext>
            </a:extLst>
          </p:cNvPr>
          <p:cNvSpPr/>
          <p:nvPr/>
        </p:nvSpPr>
        <p:spPr>
          <a:xfrm>
            <a:off x="3362380" y="1575535"/>
            <a:ext cx="186658" cy="14918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Plus 49">
            <a:extLst>
              <a:ext uri="{FF2B5EF4-FFF2-40B4-BE49-F238E27FC236}">
                <a16:creationId xmlns:a16="http://schemas.microsoft.com/office/drawing/2014/main" id="{F79F8818-3480-48CA-8D15-E2B2B818A4A0}"/>
              </a:ext>
            </a:extLst>
          </p:cNvPr>
          <p:cNvSpPr/>
          <p:nvPr/>
        </p:nvSpPr>
        <p:spPr>
          <a:xfrm>
            <a:off x="3373048" y="2724880"/>
            <a:ext cx="186658" cy="14918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CA27B857-7052-9936-2E6B-EC4D6B226281}"/>
              </a:ext>
            </a:extLst>
          </p:cNvPr>
          <p:cNvSpPr/>
          <p:nvPr/>
        </p:nvSpPr>
        <p:spPr>
          <a:xfrm>
            <a:off x="3385308" y="3894283"/>
            <a:ext cx="186658" cy="14918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567642-73B7-B640-B2D7-3D196E9C9C43}"/>
              </a:ext>
            </a:extLst>
          </p:cNvPr>
          <p:cNvSpPr txBox="1"/>
          <p:nvPr/>
        </p:nvSpPr>
        <p:spPr>
          <a:xfrm>
            <a:off x="6686550" y="4234700"/>
            <a:ext cx="227965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8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ED02D9-5CC3-B071-A144-E0BD69E7A2C4}"/>
              </a:ext>
            </a:extLst>
          </p:cNvPr>
          <p:cNvSpPr txBox="1"/>
          <p:nvPr/>
        </p:nvSpPr>
        <p:spPr>
          <a:xfrm>
            <a:off x="6686550" y="4234700"/>
            <a:ext cx="227965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54ABBB1C-9743-51DF-51D2-999AC07BE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12" y="866860"/>
            <a:ext cx="1917802" cy="1369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AF0CBA0-94D7-0C4B-0F80-9A9EA405A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823" y="773418"/>
            <a:ext cx="2622341" cy="1505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diagram of a diagram of a graph&#10;&#10;Description automatically generated">
            <a:extLst>
              <a:ext uri="{FF2B5EF4-FFF2-40B4-BE49-F238E27FC236}">
                <a16:creationId xmlns:a16="http://schemas.microsoft.com/office/drawing/2014/main" id="{157EDEBA-5872-F31D-AAEF-B3AB747E7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58" y="2475385"/>
            <a:ext cx="5178988" cy="2208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4865FC-D641-B0AD-342C-B7D8FD714A08}"/>
              </a:ext>
            </a:extLst>
          </p:cNvPr>
          <p:cNvSpPr txBox="1"/>
          <p:nvPr/>
        </p:nvSpPr>
        <p:spPr>
          <a:xfrm>
            <a:off x="2258927" y="892653"/>
            <a:ext cx="230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200" kern="1200" dirty="0">
                <a:solidFill>
                  <a:srgbClr val="009CB1"/>
                </a:solidFill>
                <a:ea typeface="+mn-ea"/>
                <a:cs typeface="+mn-cs"/>
              </a:rPr>
              <a:t>ResNet50-Unet (Generator)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09246-C920-9CBF-17C0-5284E3A5B5CF}"/>
              </a:ext>
            </a:extLst>
          </p:cNvPr>
          <p:cNvSpPr txBox="1"/>
          <p:nvPr/>
        </p:nvSpPr>
        <p:spPr>
          <a:xfrm>
            <a:off x="3701109" y="1327469"/>
            <a:ext cx="2985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200" kern="1200" dirty="0" err="1">
                <a:solidFill>
                  <a:srgbClr val="E7417A"/>
                </a:solidFill>
                <a:ea typeface="+mn-ea"/>
                <a:cs typeface="+mn-cs"/>
              </a:rPr>
              <a:t>PatchGAN</a:t>
            </a:r>
            <a:r>
              <a:rPr lang="en-US" sz="1200" kern="1200" dirty="0">
                <a:solidFill>
                  <a:srgbClr val="E7417A"/>
                </a:solidFill>
                <a:ea typeface="+mn-ea"/>
                <a:cs typeface="+mn-cs"/>
              </a:rPr>
              <a:t> (Discriminator)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15011D-3188-6F94-6DAB-6E0B5380B304}"/>
              </a:ext>
            </a:extLst>
          </p:cNvPr>
          <p:cNvSpPr txBox="1"/>
          <p:nvPr/>
        </p:nvSpPr>
        <p:spPr>
          <a:xfrm>
            <a:off x="4914860" y="4381855"/>
            <a:ext cx="1381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200" kern="1200" dirty="0">
                <a:solidFill>
                  <a:srgbClr val="565A5C"/>
                </a:solidFill>
                <a:ea typeface="+mn-ea"/>
                <a:cs typeface="+mn-cs"/>
              </a:rPr>
              <a:t>pix2pix (GAN)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1AF5230-E75E-1F95-7010-3D76E0EE7A92}"/>
              </a:ext>
            </a:extLst>
          </p:cNvPr>
          <p:cNvSpPr/>
          <p:nvPr/>
        </p:nvSpPr>
        <p:spPr>
          <a:xfrm rot="19490077">
            <a:off x="1819919" y="2266114"/>
            <a:ext cx="246659" cy="1434323"/>
          </a:xfrm>
          <a:prstGeom prst="downArrow">
            <a:avLst>
              <a:gd name="adj1" fmla="val 50000"/>
              <a:gd name="adj2" fmla="val 63025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6992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D8697458-4C16-6556-11CA-F3E23A9EA52A}"/>
              </a:ext>
            </a:extLst>
          </p:cNvPr>
          <p:cNvSpPr/>
          <p:nvPr/>
        </p:nvSpPr>
        <p:spPr>
          <a:xfrm rot="2597793">
            <a:off x="5476810" y="1523890"/>
            <a:ext cx="246659" cy="1237481"/>
          </a:xfrm>
          <a:prstGeom prst="downArrow">
            <a:avLst>
              <a:gd name="adj1" fmla="val 50000"/>
              <a:gd name="adj2" fmla="val 63025"/>
            </a:avLst>
          </a:prstGeom>
          <a:gradFill>
            <a:gsLst>
              <a:gs pos="98998">
                <a:schemeClr val="accent6"/>
              </a:gs>
              <a:gs pos="0">
                <a:srgbClr val="97E2F7">
                  <a:alpha val="4211"/>
                </a:srgbClr>
              </a:gs>
            </a:gsLst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57423FB0-373F-1240-86A1-7A50C5AE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35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Generative AI</a:t>
            </a:r>
          </a:p>
        </p:txBody>
      </p:sp>
    </p:spTree>
    <p:extLst>
      <p:ext uri="{BB962C8B-B14F-4D97-AF65-F5344CB8AC3E}">
        <p14:creationId xmlns:p14="http://schemas.microsoft.com/office/powerpoint/2010/main" val="353446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BC53-C049-8928-E8DE-EFAC3E6B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2"/>
            <a:ext cx="2849769" cy="46334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02D9-5CC3-B071-A144-E0BD69E7A2C4}"/>
              </a:ext>
            </a:extLst>
          </p:cNvPr>
          <p:cNvSpPr txBox="1"/>
          <p:nvPr/>
        </p:nvSpPr>
        <p:spPr>
          <a:xfrm>
            <a:off x="6537960" y="3877797"/>
            <a:ext cx="248847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565A5C"/>
              </a:solidFill>
              <a:ea typeface="+mn-ea"/>
              <a:cs typeface="+mn-cs"/>
            </a:endParaRPr>
          </a:p>
        </p:txBody>
      </p:sp>
      <p:pic>
        <p:nvPicPr>
          <p:cNvPr id="10" name="Content Placeholder 9" descr="A collage of images of different colors&#10;&#10;Description automatically generated">
            <a:extLst>
              <a:ext uri="{FF2B5EF4-FFF2-40B4-BE49-F238E27FC236}">
                <a16:creationId xmlns:a16="http://schemas.microsoft.com/office/drawing/2014/main" id="{418B6AFA-48E5-22FD-C9F0-AE44566A6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6578" y="744773"/>
            <a:ext cx="3906534" cy="382341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65BDF3-DCCE-23B0-99D4-EF1DBAAE31AC}"/>
              </a:ext>
            </a:extLst>
          </p:cNvPr>
          <p:cNvSpPr txBox="1"/>
          <p:nvPr/>
        </p:nvSpPr>
        <p:spPr>
          <a:xfrm>
            <a:off x="117566" y="2745666"/>
            <a:ext cx="1155098" cy="101566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defTabSz="685800">
              <a:buClrTx/>
              <a:buFont typeface="Wingdings" panose="05000000000000000000" pitchFamily="2" charset="2"/>
              <a:buChar char="§"/>
              <a:defRPr/>
            </a:pPr>
            <a:r>
              <a:rPr lang="en-US" sz="1200" kern="1200" dirty="0">
                <a:solidFill>
                  <a:prstClr val="white"/>
                </a:solidFill>
                <a:ea typeface="+mn-ea"/>
                <a:cs typeface="+mn-cs"/>
              </a:rPr>
              <a:t>White – TP</a:t>
            </a:r>
          </a:p>
          <a:p>
            <a:pPr defTabSz="685800">
              <a:buClrTx/>
              <a:defRPr/>
            </a:pPr>
            <a:endParaRPr lang="en-US" sz="1200" kern="1200" dirty="0">
              <a:solidFill>
                <a:prstClr val="white"/>
              </a:solidFill>
              <a:ea typeface="+mn-ea"/>
              <a:cs typeface="+mn-cs"/>
            </a:endParaRPr>
          </a:p>
          <a:p>
            <a:pPr marL="171450" indent="-171450" defTabSz="685800">
              <a:buClrTx/>
              <a:buFont typeface="Wingdings" panose="05000000000000000000" pitchFamily="2" charset="2"/>
              <a:buChar char="§"/>
              <a:defRPr/>
            </a:pPr>
            <a:r>
              <a:rPr lang="en-US" sz="1200" kern="1200" dirty="0">
                <a:solidFill>
                  <a:srgbClr val="009CB1">
                    <a:lumMod val="40000"/>
                    <a:lumOff val="60000"/>
                  </a:srgbClr>
                </a:solidFill>
                <a:ea typeface="+mn-ea"/>
                <a:cs typeface="+mn-cs"/>
              </a:rPr>
              <a:t>Blue – FP</a:t>
            </a:r>
            <a:endParaRPr lang="en-US" sz="1200" kern="12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171450" indent="-171450" defTabSz="685800">
              <a:buClrTx/>
              <a:buFont typeface="Wingdings" panose="05000000000000000000" pitchFamily="2" charset="2"/>
              <a:buChar char="§"/>
              <a:defRPr/>
            </a:pPr>
            <a:endParaRPr lang="en-US" sz="1200" kern="12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171450" indent="-171450" defTabSz="685800">
              <a:buClrTx/>
              <a:buFont typeface="Wingdings" panose="05000000000000000000" pitchFamily="2" charset="2"/>
              <a:buChar char="§"/>
              <a:defRPr/>
            </a:pPr>
            <a:r>
              <a:rPr lang="en-US" sz="1200" kern="1200" dirty="0">
                <a:solidFill>
                  <a:srgbClr val="FF0000"/>
                </a:solidFill>
                <a:ea typeface="+mn-ea"/>
                <a:cs typeface="+mn-cs"/>
              </a:rPr>
              <a:t>Red – FN</a:t>
            </a:r>
          </a:p>
        </p:txBody>
      </p:sp>
      <p:pic>
        <p:nvPicPr>
          <p:cNvPr id="13" name="Picture 12" descr="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2C44A1B7-1DE4-7CB6-A9BA-018CC51DA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46" y="151862"/>
            <a:ext cx="2552700" cy="1381277"/>
          </a:xfrm>
          <a:prstGeom prst="rect">
            <a:avLst/>
          </a:prstGeom>
        </p:spPr>
      </p:pic>
      <p:pic>
        <p:nvPicPr>
          <p:cNvPr id="15" name="Picture 14" descr="A graph with lines and points&#10;&#10;Description automatically generated with medium confidence">
            <a:extLst>
              <a:ext uri="{FF2B5EF4-FFF2-40B4-BE49-F238E27FC236}">
                <a16:creationId xmlns:a16="http://schemas.microsoft.com/office/drawing/2014/main" id="{8D4FA446-6BA2-760E-7AC9-8B7C8B89E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046" y="1677395"/>
            <a:ext cx="2552701" cy="1381277"/>
          </a:xfrm>
          <a:prstGeom prst="rect">
            <a:avLst/>
          </a:prstGeom>
        </p:spPr>
      </p:pic>
      <p:pic>
        <p:nvPicPr>
          <p:cNvPr id="17" name="Picture 16" descr="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490CC8FD-F33D-703E-8C00-943B54E32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046" y="3168442"/>
            <a:ext cx="2552700" cy="138127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CA2E94-C804-A9D0-761A-37A7A46914A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243474" y="842501"/>
            <a:ext cx="1110572" cy="2006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EE4E56-1928-0F36-2982-3B8C46F60D1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243474" y="2368033"/>
            <a:ext cx="1110572" cy="1153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0D0CBA-F3AA-8F76-B0E7-CE4C5CBC9F86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243474" y="3859081"/>
            <a:ext cx="1110572" cy="271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3D7910-1179-4348-92BD-35CB72FDDB2F}"/>
              </a:ext>
            </a:extLst>
          </p:cNvPr>
          <p:cNvSpPr txBox="1"/>
          <p:nvPr/>
        </p:nvSpPr>
        <p:spPr>
          <a:xfrm>
            <a:off x="1" y="4696767"/>
            <a:ext cx="63237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 err="1">
                <a:ea typeface="+mn-ea"/>
                <a:cs typeface="+mn-cs"/>
              </a:rPr>
              <a:t>Iyer</a:t>
            </a:r>
            <a:r>
              <a:rPr lang="en-US" sz="750" kern="1200" dirty="0">
                <a:ea typeface="+mn-ea"/>
                <a:cs typeface="+mn-cs"/>
              </a:rPr>
              <a:t>, </a:t>
            </a:r>
            <a:r>
              <a:rPr lang="en-US" sz="750" kern="1200" dirty="0" err="1">
                <a:ea typeface="+mn-ea"/>
                <a:cs typeface="+mn-cs"/>
              </a:rPr>
              <a:t>Deoghare</a:t>
            </a:r>
            <a:r>
              <a:rPr lang="en-US" sz="750" kern="1200" dirty="0">
                <a:ea typeface="+mn-ea"/>
                <a:cs typeface="+mn-cs"/>
              </a:rPr>
              <a:t>, Ranjan, </a:t>
            </a:r>
            <a:r>
              <a:rPr lang="en-US" sz="750" kern="1200" dirty="0" err="1">
                <a:ea typeface="+mn-ea"/>
                <a:cs typeface="+mn-cs"/>
              </a:rPr>
              <a:t>Aronow</a:t>
            </a:r>
            <a:r>
              <a:rPr lang="en-US" sz="750" kern="1200" dirty="0">
                <a:ea typeface="+mn-ea"/>
                <a:cs typeface="+mn-cs"/>
              </a:rPr>
              <a:t>, S.</a:t>
            </a:r>
            <a:r>
              <a:rPr lang="en-US" sz="750" i="1" kern="1200" dirty="0">
                <a:ea typeface="+mn-ea"/>
                <a:cs typeface="+mn-cs"/>
              </a:rPr>
              <a:t> </a:t>
            </a:r>
            <a:r>
              <a:rPr lang="en-US" sz="750" kern="1200" dirty="0">
                <a:ea typeface="+mn-ea"/>
                <a:cs typeface="+mn-cs"/>
              </a:rPr>
              <a:t>Benchmarking HEp-2 cell segmentation methods in indirect immunofluorescence images – standard models to deep learning, Artificial Intelligence in Medicine, 2023</a:t>
            </a:r>
          </a:p>
        </p:txBody>
      </p:sp>
    </p:spTree>
    <p:extLst>
      <p:ext uri="{BB962C8B-B14F-4D97-AF65-F5344CB8AC3E}">
        <p14:creationId xmlns:p14="http://schemas.microsoft.com/office/powerpoint/2010/main" val="16673857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1635</Words>
  <Application>Microsoft Office PowerPoint</Application>
  <PresentationFormat>On-screen Show (16:9)</PresentationFormat>
  <Paragraphs>317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Lexend</vt:lpstr>
      <vt:lpstr>NimbusRomNo9L-Regu</vt:lpstr>
      <vt:lpstr>Simple Light</vt:lpstr>
      <vt:lpstr>PowerPoint Presentation</vt:lpstr>
      <vt:lpstr>Introduction</vt:lpstr>
      <vt:lpstr>Introduction</vt:lpstr>
      <vt:lpstr>Goals &amp; Contributions</vt:lpstr>
      <vt:lpstr>Literature Review</vt:lpstr>
      <vt:lpstr>Benchmarking</vt:lpstr>
      <vt:lpstr>Experiments</vt:lpstr>
      <vt:lpstr>Generative AI</vt:lpstr>
      <vt:lpstr>Results</vt:lpstr>
      <vt:lpstr>Results</vt:lpstr>
      <vt:lpstr>Conclusion</vt:lpstr>
      <vt:lpstr>Team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Iyer, Balaji</cp:lastModifiedBy>
  <cp:revision>74</cp:revision>
  <dcterms:modified xsi:type="dcterms:W3CDTF">2023-11-08T17:51:20Z</dcterms:modified>
</cp:coreProperties>
</file>